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1" r:id="rId10"/>
    <p:sldId id="268" r:id="rId11"/>
    <p:sldId id="269" r:id="rId12"/>
    <p:sldId id="270" r:id="rId13"/>
    <p:sldId id="267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ADEB"/>
    <a:srgbClr val="20CE66"/>
    <a:srgbClr val="F95645"/>
    <a:srgbClr val="E7F71D"/>
    <a:srgbClr val="EF7FDF"/>
    <a:srgbClr val="EAF6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71" d="100"/>
          <a:sy n="71" d="100"/>
        </p:scale>
        <p:origin x="-738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 userDrawn="1"/>
        </p:nvSpPr>
        <p:spPr>
          <a:xfrm rot="21365376">
            <a:off x="342641" y="350577"/>
            <a:ext cx="8501046" cy="61562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 rot="352294">
            <a:off x="353437" y="558538"/>
            <a:ext cx="8458738" cy="58145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 userDrawn="1"/>
        </p:nvSpPr>
        <p:spPr>
          <a:xfrm>
            <a:off x="428596" y="500042"/>
            <a:ext cx="8286808" cy="592935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571472" y="6500834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Группа 14"/>
          <p:cNvGrpSpPr/>
          <p:nvPr userDrawn="1"/>
        </p:nvGrpSpPr>
        <p:grpSpPr>
          <a:xfrm>
            <a:off x="714348" y="2214554"/>
            <a:ext cx="500066" cy="500066"/>
            <a:chOff x="571472" y="3929066"/>
            <a:chExt cx="785818" cy="785818"/>
          </a:xfrm>
        </p:grpSpPr>
        <p:sp>
          <p:nvSpPr>
            <p:cNvPr id="16" name="Овал 15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 userDrawn="1"/>
        </p:nvGrpSpPr>
        <p:grpSpPr>
          <a:xfrm>
            <a:off x="714348" y="3214686"/>
            <a:ext cx="500066" cy="500066"/>
            <a:chOff x="571472" y="3929066"/>
            <a:chExt cx="785818" cy="785818"/>
          </a:xfrm>
        </p:grpSpPr>
        <p:sp>
          <p:nvSpPr>
            <p:cNvPr id="19" name="Овал 18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 userDrawn="1"/>
        </p:nvGrpSpPr>
        <p:grpSpPr>
          <a:xfrm>
            <a:off x="714348" y="4214818"/>
            <a:ext cx="500066" cy="500066"/>
            <a:chOff x="571472" y="3929066"/>
            <a:chExt cx="785818" cy="785818"/>
          </a:xfrm>
        </p:grpSpPr>
        <p:sp>
          <p:nvSpPr>
            <p:cNvPr id="22" name="Овал 21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6.xml"/><Relationship Id="rId7" Type="http://schemas.openxmlformats.org/officeDocument/2006/relationships/slide" Target="slide1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image" Target="../media/image4.png"/><Relationship Id="rId5" Type="http://schemas.openxmlformats.org/officeDocument/2006/relationships/slide" Target="slide4.xml"/><Relationship Id="rId10" Type="http://schemas.openxmlformats.org/officeDocument/2006/relationships/hyperlink" Target="&#1055;&#1088;&#1077;&#1079;&#1077;&#1085;&#1090;&#1072;&#1094;&#1080;&#1103;%20&#1076;&#1083;&#1103;%20&#1087;&#1083;&#1086;&#1097;&#1072;&#1076;&#1082;&#1080;.mp4" TargetMode="External"/><Relationship Id="rId4" Type="http://schemas.openxmlformats.org/officeDocument/2006/relationships/slide" Target="slide8.xml"/><Relationship Id="rId9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user\Desktop\Financial_Pyramid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20"/>
            <a:ext cx="496855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6"/>
          <p:cNvGrpSpPr/>
          <p:nvPr/>
        </p:nvGrpSpPr>
        <p:grpSpPr>
          <a:xfrm>
            <a:off x="1403648" y="1700807"/>
            <a:ext cx="7272807" cy="4320480"/>
            <a:chOff x="2050050" y="1495325"/>
            <a:chExt cx="6079063" cy="4443427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050050" y="1495325"/>
              <a:ext cx="6079063" cy="25151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2060"/>
                  </a:solidFill>
                  <a:latin typeface="Monotype Corsiva" pitchFamily="66" charset="0"/>
                  <a:cs typeface="Arial" charset="0"/>
                </a:rPr>
                <a:t>Пирамида родительского успеха</a:t>
              </a: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9" y="4741066"/>
              <a:ext cx="5084703" cy="1197686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rgbClr val="002060"/>
                  </a:solidFill>
                  <a:latin typeface="Monotype Corsiva" pitchFamily="66" charset="0"/>
                  <a:cs typeface="Arial" charset="0"/>
                </a:rPr>
                <a:t>Автор : </a:t>
              </a:r>
              <a:r>
                <a:rPr lang="ru-RU" b="1" dirty="0" smtClean="0">
                  <a:solidFill>
                    <a:srgbClr val="002060"/>
                  </a:solidFill>
                  <a:latin typeface="Monotype Corsiva" pitchFamily="66" charset="0"/>
                  <a:cs typeface="Arial" charset="0"/>
                </a:rPr>
                <a:t>Иванова Н.Ю., педагог-психолог МБОУ «СОШ №3 с УИОП» города Котовска  Тамбовской области</a:t>
              </a:r>
              <a:endParaRPr lang="ru-RU" b="1" dirty="0">
                <a:solidFill>
                  <a:srgbClr val="002060"/>
                </a:solidFill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2017</a:t>
              </a:r>
              <a:endParaRPr lang="ru-RU" dirty="0">
                <a:solidFill>
                  <a:srgbClr val="00206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74" name="AutoShape 2" descr="Картинки по запросу пирами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844824"/>
            <a:ext cx="7056784" cy="411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Попытка учить другого часто вызывает у того, кто учится, чувства собственной неадекватности.</a:t>
            </a:r>
          </a:p>
          <a:p>
            <a:pPr algn="just">
              <a:lnSpc>
                <a:spcPct val="90000"/>
              </a:lnSpc>
            </a:pPr>
            <a:endParaRPr lang="ru-RU" alt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Логика и факты часто вызывают у ребенка сопротивление и защиту. Дети обычно ненавидят родительские наставления.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endParaRPr lang="ru-RU" alt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Иногда дети прибегают к отчаянным методам: обесцениванию фактов, к которым апеллируют родители. Иногда предпочитают игнорировать факты. </a:t>
            </a:r>
          </a:p>
          <a:p>
            <a:pPr algn="just">
              <a:buFont typeface="Arial" pitchFamily="34" charset="0"/>
              <a:buChar char="•"/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98072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Нотации, наставления, логическая аргументация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772816"/>
            <a:ext cx="73448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Эти сообщения могут заставить ребенка почувствовать страх и покорность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endParaRPr lang="ru-RU" alt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Они могут вызвать сопротивление и жестокость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endParaRPr lang="ru-RU" alt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Они могут говорить об отсутствии у родителей уважения к желаниям и потребностям ребенка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endParaRPr lang="ru-RU" alt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Они провоцируют ребенка на то, чтобы он проверил угрозу родителей - делают то, что им запрещается.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908720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Предупреждения, предостережения, угрозы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052736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Советы, готовые решения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1772816"/>
            <a:ext cx="7416824" cy="402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Такие сообщения переживаются ребенком, потому что родитель не доверяет оценке ребенка или его способности найти правильное решение</a:t>
            </a:r>
          </a:p>
          <a:p>
            <a:pPr algn="just">
              <a:lnSpc>
                <a:spcPct val="90000"/>
              </a:lnSpc>
            </a:pPr>
            <a:endParaRPr lang="ru-RU" alt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Влияние на ребенка - прекратит сам думать и решать проблемы, станет зависимым от родителей</a:t>
            </a:r>
          </a:p>
          <a:p>
            <a:pPr algn="just">
              <a:lnSpc>
                <a:spcPct val="90000"/>
              </a:lnSpc>
            </a:pPr>
            <a:endParaRPr lang="ru-RU" alt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Постоянные советы приводят к тому, что ребенок все свое время пытается реализовать идеи и советы родителей, исключая развитие своих собственных идей.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Картинки по запросу домашние обязанности дет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2376264" cy="1581554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644008" y="1196752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Обязанности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2060848"/>
            <a:ext cx="7200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Когда школьные задания конкурируют с домашними обязанностями,  и вы делаете выбор в пользу первого, вы отправляете ребёнку следующий посыл: оценки и личные достижения важнее, чем забота о других. Возможно, сейчас это кажется вам несущественным, но с течением времени вы поймёте, что такое поведение было неправильным.</a:t>
            </a:r>
          </a:p>
          <a:p>
            <a:endParaRPr lang="ru-RU" dirty="0"/>
          </a:p>
        </p:txBody>
      </p:sp>
      <p:pic>
        <p:nvPicPr>
          <p:cNvPr id="22530" name="Picture 2" descr="http://vkapuste.ru/wp-content/uploads/2016/04/0604-01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4725144"/>
            <a:ext cx="2353444" cy="1568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2474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Критика, порицание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1628800"/>
            <a:ext cx="7416824" cy="4690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Эти сообщения заставляют детей чувствовать себя неадекватными, зависимыми, глупыми, недостойными, плохими.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endParaRPr lang="ru-RU" alt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«Я- концепция» ребенка формируется под влиянием оценок родителей. Как родитель оценивает ребенка, так ребенок оценивает себя.</a:t>
            </a:r>
          </a:p>
          <a:p>
            <a:pPr algn="just">
              <a:lnSpc>
                <a:spcPct val="90000"/>
              </a:lnSpc>
            </a:pPr>
            <a:endParaRPr lang="ru-RU" alt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Негативная критика вызывает </a:t>
            </a:r>
            <a:r>
              <a:rPr lang="ru-RU" alt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контркритику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endParaRPr lang="ru-RU" alt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не хотят, чтобы их оценивали отрицательно. Чтобы защитить свой «образ Я» они отвечают обороной.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Премиальный табель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1052736"/>
            <a:ext cx="748883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Следуйте главному правилу: простота и забавность.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Премиальный табель – это продукт вашего 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сотрудничества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с ребенком. Пусть ребенок поможет вам начертить табель и вносить ежедневные пометки в него.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Изобразите табель в таком виде, чтобы перед ребенком был наглядный путь приближения к награде.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Повесьте табель на самом видном месте.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Пусть табель «активизирует» ребенка: точки, которые нужно соединять линией, наклейки или разноцветные звездочки, которые надо лепить на бумагу, – все, что угодно, кроме скучных галочек.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Табели могут содержать пометки как со знаком «плюс», так и со знаком «минус», то есть отражать и хорошее, и плохое поведение.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Пусть время, назначенное для получения премии, будет коротким. Частые и незамысловатые награды очень стимулируют ребенка.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Безусловное принятие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1268760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Психологами доказано, что потребность в любви,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принадлежности,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 есть нужности другому, одна из фундаментальных человеческих потребностей. Ее удовлетворение — необходимое условие нормального развития ребенка.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AutoShape 2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8" name="AutoShape 6" descr="https://www.b17.ru/foto/uploaded/20a430009325d291faee3b2db8090d4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9" name="Picture 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501008"/>
            <a:ext cx="3870598" cy="290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907704" y="1360730"/>
            <a:ext cx="6624736" cy="34163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«Стать отцом совсем не трудно, быть отцом – огромный труд»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В. Буш. </a:t>
            </a:r>
            <a:endParaRPr lang="ru-RU" sz="2400" b="1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Воспитание детей - это легкое дело, когда оно делается без трепки нервов, в порядке здоровой, спокойной, нормальной, разумной и веселой жизни. Я как раз видел всегда, что там, где воспитание идет без напряжения, там оно удается. -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Антон Макаренко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149080"/>
            <a:ext cx="2022893" cy="223891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2656"/>
            <a:ext cx="1296144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уб 11"/>
          <p:cNvSpPr/>
          <p:nvPr/>
        </p:nvSpPr>
        <p:spPr>
          <a:xfrm>
            <a:off x="6588224" y="4581128"/>
            <a:ext cx="2304256" cy="1944216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>
              <a:rot lat="0" lon="102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уб 10"/>
          <p:cNvSpPr/>
          <p:nvPr/>
        </p:nvSpPr>
        <p:spPr>
          <a:xfrm>
            <a:off x="4788024" y="4581128"/>
            <a:ext cx="2304256" cy="1944216"/>
          </a:xfrm>
          <a:prstGeom prst="cube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>
              <a:rot lat="0" lon="102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уб 9"/>
          <p:cNvSpPr/>
          <p:nvPr/>
        </p:nvSpPr>
        <p:spPr>
          <a:xfrm>
            <a:off x="3131840" y="4581128"/>
            <a:ext cx="2160240" cy="1944216"/>
          </a:xfrm>
          <a:prstGeom prst="cube">
            <a:avLst/>
          </a:prstGeom>
          <a:solidFill>
            <a:srgbClr val="F5ADEB"/>
          </a:solidFill>
          <a:scene3d>
            <a:camera prst="orthographicFront">
              <a:rot lat="0" lon="102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1259632" y="4581128"/>
            <a:ext cx="2304256" cy="1944216"/>
          </a:xfrm>
          <a:prstGeom prst="cube">
            <a:avLst/>
          </a:prstGeom>
          <a:solidFill>
            <a:srgbClr val="E7F71D"/>
          </a:solidFill>
          <a:scene3d>
            <a:camera prst="orthographicFront">
              <a:rot lat="0" lon="102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Куб 31"/>
          <p:cNvSpPr/>
          <p:nvPr/>
        </p:nvSpPr>
        <p:spPr>
          <a:xfrm>
            <a:off x="6516216" y="3501008"/>
            <a:ext cx="2016224" cy="1584176"/>
          </a:xfrm>
          <a:prstGeom prst="cube">
            <a:avLst/>
          </a:prstGeom>
          <a:solidFill>
            <a:srgbClr val="0070C0"/>
          </a:solidFill>
          <a:scene3d>
            <a:camera prst="orthographicFront">
              <a:rot lat="0" lon="102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Куб 30"/>
          <p:cNvSpPr/>
          <p:nvPr/>
        </p:nvSpPr>
        <p:spPr>
          <a:xfrm>
            <a:off x="4716016" y="3501008"/>
            <a:ext cx="2016224" cy="1584176"/>
          </a:xfrm>
          <a:prstGeom prst="cube">
            <a:avLst/>
          </a:prstGeom>
          <a:solidFill>
            <a:srgbClr val="92D050"/>
          </a:solidFill>
          <a:scene3d>
            <a:camera prst="orthographicFront">
              <a:rot lat="0" lon="102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Куб 29"/>
          <p:cNvSpPr/>
          <p:nvPr/>
        </p:nvSpPr>
        <p:spPr>
          <a:xfrm>
            <a:off x="2555776" y="3501008"/>
            <a:ext cx="2160240" cy="1584176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>
              <a:rot lat="0" lon="102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763688" y="530120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Игровое взаимодействие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63888" y="551723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Поощрение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64088" y="558924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Одобрение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92280" y="573325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Внимание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Куб 7"/>
          <p:cNvSpPr/>
          <p:nvPr/>
        </p:nvSpPr>
        <p:spPr>
          <a:xfrm>
            <a:off x="-252536" y="4581128"/>
            <a:ext cx="2016224" cy="1944216"/>
          </a:xfrm>
          <a:prstGeom prst="cube">
            <a:avLst/>
          </a:prstGeom>
          <a:solidFill>
            <a:srgbClr val="20CE66"/>
          </a:solidFill>
          <a:scene3d>
            <a:camera prst="orthographicFront">
              <a:rot lat="0" lon="102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Куб 28"/>
          <p:cNvSpPr/>
          <p:nvPr/>
        </p:nvSpPr>
        <p:spPr>
          <a:xfrm>
            <a:off x="611560" y="3429000"/>
            <a:ext cx="2016224" cy="1584176"/>
          </a:xfrm>
          <a:prstGeom prst="cube">
            <a:avLst/>
          </a:prstGeom>
          <a:solidFill>
            <a:srgbClr val="F95645"/>
          </a:solidFill>
          <a:scene3d>
            <a:camera prst="orthographicFront">
              <a:rot lat="0" lon="102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179512" y="558924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Общение</a:t>
            </a:r>
            <a:r>
              <a:rPr lang="ru-RU" dirty="0" smtClean="0">
                <a:hlinkClick r:id="rId5" action="ppaction://hlinksldjump"/>
              </a:rPr>
              <a:t> </a:t>
            </a:r>
            <a:endParaRPr lang="ru-RU" dirty="0"/>
          </a:p>
        </p:txBody>
      </p:sp>
      <p:sp>
        <p:nvSpPr>
          <p:cNvPr id="27" name="Куб 26"/>
          <p:cNvSpPr/>
          <p:nvPr/>
        </p:nvSpPr>
        <p:spPr>
          <a:xfrm>
            <a:off x="4716016" y="2204864"/>
            <a:ext cx="2016224" cy="1584176"/>
          </a:xfrm>
          <a:prstGeom prst="cube">
            <a:avLst/>
          </a:prstGeom>
          <a:solidFill>
            <a:srgbClr val="FF0000"/>
          </a:solidFill>
          <a:scene3d>
            <a:camera prst="orthographicFront">
              <a:rot lat="0" lon="102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Куб 27"/>
          <p:cNvSpPr/>
          <p:nvPr/>
        </p:nvSpPr>
        <p:spPr>
          <a:xfrm>
            <a:off x="6732240" y="2204864"/>
            <a:ext cx="2016224" cy="1584176"/>
          </a:xfrm>
          <a:prstGeom prst="cube">
            <a:avLst/>
          </a:prstGeom>
          <a:solidFill>
            <a:srgbClr val="FFFF00"/>
          </a:solidFill>
          <a:scene3d>
            <a:camera prst="orthographicFront">
              <a:rot lat="0" lon="102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Куб 21"/>
          <p:cNvSpPr/>
          <p:nvPr/>
        </p:nvSpPr>
        <p:spPr>
          <a:xfrm>
            <a:off x="611560" y="2132856"/>
            <a:ext cx="2016224" cy="1584176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>
              <a:rot lat="0" lon="102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Куб 22"/>
          <p:cNvSpPr/>
          <p:nvPr/>
        </p:nvSpPr>
        <p:spPr>
          <a:xfrm>
            <a:off x="2627784" y="2204864"/>
            <a:ext cx="2016224" cy="1584176"/>
          </a:xfrm>
          <a:prstGeom prst="cube">
            <a:avLst/>
          </a:prstGeom>
          <a:solidFill>
            <a:srgbClr val="00B0F0"/>
          </a:solidFill>
          <a:scene3d>
            <a:camera prst="orthographicFront">
              <a:rot lat="0" lon="102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Куб 25"/>
          <p:cNvSpPr/>
          <p:nvPr/>
        </p:nvSpPr>
        <p:spPr>
          <a:xfrm>
            <a:off x="2051720" y="836712"/>
            <a:ext cx="5328592" cy="1584176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>
              <a:rot lat="0" lon="102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043608" y="4005064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Семейные правила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59832" y="4005064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Четкие границы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064" y="414908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Обязанности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48264" y="4221088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Сочувствие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71600" y="292494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Последствия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31840" y="2996952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Праздники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76056" y="306896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Тайм - аут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092280" y="299695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Награды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43808" y="1700808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Безусловное принятие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AutoShape 2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3" name="AutoShape 5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4" name="Picture 6">
            <a:hlinkClick r:id="rId10" action="ppaction://hlinkfile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80312" y="620688"/>
            <a:ext cx="1289523" cy="116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0" grpId="0" animBg="1"/>
      <p:bldP spid="9" grpId="0" animBg="1"/>
      <p:bldP spid="32" grpId="0" animBg="1"/>
      <p:bldP spid="31" grpId="0" animBg="1"/>
      <p:bldP spid="30" grpId="0" animBg="1"/>
      <p:bldP spid="14" grpId="0"/>
      <p:bldP spid="15" grpId="0"/>
      <p:bldP spid="16" grpId="0"/>
      <p:bldP spid="17" grpId="0"/>
      <p:bldP spid="8" grpId="0" animBg="1"/>
      <p:bldP spid="29" grpId="0" animBg="1"/>
      <p:bldP spid="33" grpId="0"/>
      <p:bldP spid="27" grpId="0" animBg="1"/>
      <p:bldP spid="28" grpId="0" animBg="1"/>
      <p:bldP spid="22" grpId="0" animBg="1"/>
      <p:bldP spid="23" grpId="0" animBg="1"/>
      <p:bldP spid="26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Картинки по запросу общение детско-родительское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212976"/>
            <a:ext cx="4819650" cy="3209926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«Проблемные», «трудные», «непослушные» и «невозможные» дети, так же как дети «с комплексами», «забитые» или «несчастные» - всегда результат неправильно сложившихся отношений в семье.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980728"/>
            <a:ext cx="712879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«Проблемные», «трудные», «непослушные» и «невозможные» дети, так же как дети «с комплексами», «забитые» или «несчастные» - всегда результат неправильно сложившихся отношений в семье.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Картинки по запросу совместная игра между родителями и детьми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212976"/>
            <a:ext cx="4244072" cy="319963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331640" y="908720"/>
            <a:ext cx="7056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«Игра – это огромное светлое окно, через которое в духовный мир ребёнка вливается живительный поток представлений понятий об окружающем мире. Игра – это искра, зажигающая огонёк пытливости и любознательности».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В.А.Сухомлинский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052736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Требования к поощрениям: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2060848"/>
            <a:ext cx="684076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Поощрение должно быть справедливым;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поощрение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должно быть поддержано всеми членами семьи, а также друзьями ребенка, в противном случае награда обесценивается;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поощрять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нужно даже первые, самые скромные поступки ребенка;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нельзя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злоупотреблять поощрением, любое воздействие требует определённой меры, которую не следует превышать.</a:t>
            </a:r>
          </a:p>
          <a:p>
            <a:pPr algn="just"/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836712"/>
            <a:ext cx="727280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Негативные эффекты похвалы:</a:t>
            </a:r>
            <a:endParaRPr lang="ru-RU" alt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1916832"/>
            <a:ext cx="6696744" cy="312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Воспринимается ребенком как попытка манипулировать им – хитроумный способ заставить его сделать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что-то.</a:t>
            </a:r>
            <a:endParaRPr lang="ru-RU" alt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часто стесняются, получая похвалу в </a:t>
            </a:r>
            <a:r>
              <a:rPr lang="ru-RU" alt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присутствии </a:t>
            </a:r>
            <a:r>
              <a:rPr lang="ru-RU" alt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друзей.</a:t>
            </a:r>
            <a:endParaRPr lang="ru-RU" alt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Дети, которых много хвалят, могут стать зависимыми от тех, кто их хвалит и даже требовать похвалы.</a:t>
            </a:r>
          </a:p>
          <a:p>
            <a:pPr algn="just">
              <a:buFont typeface="Arial" pitchFamily="34" charset="0"/>
              <a:buChar char="•"/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764704"/>
            <a:ext cx="734481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3538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Слабая взаимная заинтересованность родителей и детей создает у обеих сторон негативное отношение друг к другу, дети вообще разочаровываются в общении и переносят свое отношение к родителям на весь мир взрослых людей. Поэтому очень важно быть внимательными к собственному ребенку, находить время, чтобы услышать его и понять. </a:t>
            </a:r>
          </a:p>
          <a:p>
            <a:endParaRPr lang="ru-RU" dirty="0"/>
          </a:p>
        </p:txBody>
      </p:sp>
      <p:pic>
        <p:nvPicPr>
          <p:cNvPr id="1026" name="Picture 2" descr="Похожее изображение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573016"/>
            <a:ext cx="4104456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836713"/>
            <a:ext cx="74168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Правила (ограничения, требования, запреты) обязательно должны быть в жизни каждого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Правила (ограничения, требования, запреты) не должно быть слишком много, и они должны быть гибкими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Родительские требования не должны вступать в явное противоречие с важнейшими потребностями ребенка;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Правила (ограничения, требования, запреты) должны быть согласованы взрослыми между собой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Тон, в котором сообщается требование или запрет, должен быть скорее дружественно-разъяснительным, чем повелительным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1F497D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746</Words>
  <Application>Microsoft Office PowerPoint</Application>
  <PresentationFormat>Экран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32</cp:revision>
  <dcterms:created xsi:type="dcterms:W3CDTF">2014-07-06T18:18:01Z</dcterms:created>
  <dcterms:modified xsi:type="dcterms:W3CDTF">2017-05-11T13:00:52Z</dcterms:modified>
</cp:coreProperties>
</file>