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72" r:id="rId2"/>
  </p:sldMasterIdLst>
  <p:notesMasterIdLst>
    <p:notesMasterId r:id="rId29"/>
  </p:notesMasterIdLst>
  <p:sldIdLst>
    <p:sldId id="347" r:id="rId3"/>
    <p:sldId id="358" r:id="rId4"/>
    <p:sldId id="363" r:id="rId5"/>
    <p:sldId id="359" r:id="rId6"/>
    <p:sldId id="360" r:id="rId7"/>
    <p:sldId id="361" r:id="rId8"/>
    <p:sldId id="362" r:id="rId9"/>
    <p:sldId id="348" r:id="rId10"/>
    <p:sldId id="364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7" r:id="rId19"/>
    <p:sldId id="365" r:id="rId20"/>
    <p:sldId id="366" r:id="rId21"/>
    <p:sldId id="370" r:id="rId22"/>
    <p:sldId id="374" r:id="rId23"/>
    <p:sldId id="373" r:id="rId24"/>
    <p:sldId id="369" r:id="rId25"/>
    <p:sldId id="367" r:id="rId26"/>
    <p:sldId id="371" r:id="rId27"/>
    <p:sldId id="36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B0F0"/>
    <a:srgbClr val="0091EA"/>
    <a:srgbClr val="FF0000"/>
    <a:srgbClr val="00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9" autoAdjust="0"/>
    <p:restoredTop sz="94660"/>
  </p:normalViewPr>
  <p:slideViewPr>
    <p:cSldViewPr>
      <p:cViewPr varScale="1">
        <p:scale>
          <a:sx n="69" d="100"/>
          <a:sy n="69" d="100"/>
        </p:scale>
        <p:origin x="-6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6E38-82B1-47BB-A812-313B295FEFF2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9E94-532B-494D-AD7A-712B16D9F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9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3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5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1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38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28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7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13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45F7-77F9-4401-AA0E-BF14C26D8903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0586-5A1C-41FD-AA9D-07A4E729E6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971800" y="990600"/>
            <a:ext cx="6019800" cy="1828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«ПОДРОСТОК В СОЦИАЛЬНЫХ СЕТЯХ:</a:t>
            </a:r>
            <a:endParaRPr lang="ru-RU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 txBox="1">
            <a:spLocks noChangeArrowheads="1"/>
          </p:cNvSpPr>
          <p:nvPr/>
        </p:nvSpPr>
        <p:spPr>
          <a:xfrm>
            <a:off x="3810000" y="4495800"/>
            <a:ext cx="4953000" cy="1981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БЕЗОПАСНОЕ ПОВЕДЕНИЕ»</a:t>
            </a:r>
            <a:endParaRPr lang="ru-RU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image" descr="https://obrazovanie.sakhalin.gov.ru/documents/ndocs/logotip/npe/nac-prog-ob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22797" r="13602" b="18262"/>
          <a:stretch>
            <a:fillRect/>
          </a:stretch>
        </p:blipFill>
        <p:spPr bwMode="auto">
          <a:xfrm>
            <a:off x="-152400" y="32238"/>
            <a:ext cx="27849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408607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ОНЛАЙН-КОНСУЛЬТАЦИЯ ДЛЯ РОДИТЕЛЕЙ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ТРОЛЛИНГ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43" y="3276600"/>
            <a:ext cx="44100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44138" r="41719" b="6207"/>
          <a:stretch/>
        </p:blipFill>
        <p:spPr bwMode="auto">
          <a:xfrm>
            <a:off x="838200" y="3124200"/>
            <a:ext cx="397549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4800" y="1214497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/>
              <a:t>Троллинг</a:t>
            </a:r>
            <a:r>
              <a:rPr lang="ru-RU" sz="2800" dirty="0" smtClean="0"/>
              <a:t> - сетевая </a:t>
            </a:r>
            <a:r>
              <a:rPr lang="ru-RU" sz="2800" dirty="0"/>
              <a:t>травля. </a:t>
            </a:r>
            <a:r>
              <a:rPr lang="ru-RU" sz="2800" dirty="0" smtClean="0"/>
              <a:t>Такое </a:t>
            </a:r>
            <a:r>
              <a:rPr lang="ru-RU" sz="2800" dirty="0"/>
              <a:t>психологическое давление может стать причиной комплексов, неуверенности в себе. А некоторых подтолкнуть  к суициду.   </a:t>
            </a:r>
          </a:p>
        </p:txBody>
      </p:sp>
    </p:spTree>
    <p:extLst>
      <p:ext uri="{BB962C8B-B14F-4D97-AF65-F5344CB8AC3E}">
        <p14:creationId xmlns:p14="http://schemas.microsoft.com/office/powerpoint/2010/main" val="1687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СЕКСТИНГ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34" y="3306849"/>
            <a:ext cx="3481359" cy="248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21525"/>
            <a:ext cx="4648200" cy="27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200" y="1219200"/>
            <a:ext cx="8915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dirty="0" err="1" smtClean="0"/>
              <a:t>Секстинг</a:t>
            </a:r>
            <a:r>
              <a:rPr lang="ru-RU" sz="2800" dirty="0"/>
              <a:t> </a:t>
            </a:r>
            <a:r>
              <a:rPr lang="ru-RU" sz="2800" dirty="0" smtClean="0"/>
              <a:t>-  это </a:t>
            </a:r>
            <a:r>
              <a:rPr lang="ru-RU" sz="2800" dirty="0"/>
              <a:t>пересылка личных фотографий, сообщений интимного содержания посредством современных средств связи: сотовых телефонов, электронной почты, социальных интернет-сетей. </a:t>
            </a:r>
          </a:p>
        </p:txBody>
      </p:sp>
    </p:spTree>
    <p:extLst>
      <p:ext uri="{BB962C8B-B14F-4D97-AF65-F5344CB8AC3E}">
        <p14:creationId xmlns:p14="http://schemas.microsoft.com/office/powerpoint/2010/main" val="27930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НЕЖЕЛАТЕЛЬНЫЙ КОНТЕНТ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62703"/>
            <a:ext cx="2890345" cy="28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0207" y="1143000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Нежелательный контент — это не только информационные материалы (изображения, видео, аудио, тексты), содержащие насилие, порнографию, пропаганду наркотических средств, азартных игр и т.п., но и различные вредоносные программы, задача которых — получить доступ к информации на компьютере владельца. Также к нежелательному контенту относятся сайты, запрещенные законодательством.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77488"/>
            <a:ext cx="3408055" cy="22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3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КИБЕРПРЕСТУПНОСТЬ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52800"/>
            <a:ext cx="4572228" cy="304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1" y="1295400"/>
            <a:ext cx="8810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/>
              <a:t>К</a:t>
            </a:r>
            <a:r>
              <a:rPr lang="ru-RU" sz="2400" b="1" dirty="0" err="1" smtClean="0"/>
              <a:t>иберпреступность</a:t>
            </a:r>
            <a:r>
              <a:rPr lang="ru-RU" sz="2400" dirty="0" smtClean="0"/>
              <a:t> </a:t>
            </a:r>
            <a:r>
              <a:rPr lang="ru-RU" sz="2400" dirty="0"/>
              <a:t>— преступления, совершаемые в сфере информационных технологий. Преступления в сфере информационных технологий включают как распространение вредоносных программ, взлом паролей...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5" y="3575376"/>
            <a:ext cx="3379264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4" descr="Горячая десят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799"/>
            <a:ext cx="3810000" cy="626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9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81200" y="228600"/>
            <a:ext cx="6705600" cy="1265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17600" dirty="0" smtClean="0">
                <a:solidFill>
                  <a:srgbClr val="C00000"/>
                </a:solidFill>
              </a:rPr>
              <a:t>Подросток столкнулся</a:t>
            </a:r>
            <a:br>
              <a:rPr lang="ru-RU" sz="17600" dirty="0" smtClean="0">
                <a:solidFill>
                  <a:srgbClr val="C00000"/>
                </a:solidFill>
              </a:rPr>
            </a:br>
            <a:r>
              <a:rPr lang="ru-RU" sz="17600" dirty="0" smtClean="0">
                <a:solidFill>
                  <a:srgbClr val="C00000"/>
                </a:solidFill>
              </a:rPr>
              <a:t> с какими-либо рисками</a:t>
            </a:r>
            <a:r>
              <a:rPr lang="ru-RU" sz="7600" dirty="0" smtClean="0"/>
              <a:t/>
            </a:r>
            <a:br>
              <a:rPr lang="ru-RU" sz="7600" dirty="0" smtClean="0"/>
            </a:br>
            <a:endParaRPr lang="ru-RU" sz="7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600" y="1493838"/>
            <a:ext cx="7391400" cy="5211762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/>
              <a:t>Установите положительный эмоциональный контакт с ребенком, расположите его к разговору о том, что случилось. Ребенок должен Вам доверять и знать, что Вы хотите разобраться в ситуации и помочь ему, а не наказать</a:t>
            </a:r>
            <a:r>
              <a:rPr lang="ru-RU" sz="4400" dirty="0" smtClean="0"/>
              <a:t>.</a:t>
            </a:r>
          </a:p>
          <a:p>
            <a:pPr marL="0" indent="0">
              <a:buNone/>
            </a:pPr>
            <a:endParaRPr lang="ru-RU" sz="4400" dirty="0"/>
          </a:p>
          <a:p>
            <a:r>
              <a:rPr lang="ru-RU" sz="4400" dirty="0" smtClean="0"/>
              <a:t>Постарайтесь </a:t>
            </a:r>
            <a:r>
              <a:rPr lang="ru-RU" sz="4400" dirty="0"/>
              <a:t>внимательно выслушать его рассказ о том, что произошло, понять насколько </a:t>
            </a:r>
            <a:r>
              <a:rPr lang="ru-RU" sz="4400" dirty="0" smtClean="0"/>
              <a:t>серьезно </a:t>
            </a:r>
            <a:r>
              <a:rPr lang="ru-RU" sz="4400" dirty="0"/>
              <a:t>это могло повлиять на ребенка. </a:t>
            </a:r>
            <a:endParaRPr lang="ru-RU" sz="4400" dirty="0" smtClean="0"/>
          </a:p>
          <a:p>
            <a:endParaRPr lang="ru-RU" sz="4400" dirty="0" smtClean="0"/>
          </a:p>
          <a:p>
            <a:r>
              <a:rPr lang="ru-RU" sz="4400" dirty="0"/>
              <a:t>Если Вы не уверены в оценке серьезности произошедшего с ребенком, или </a:t>
            </a:r>
            <a:r>
              <a:rPr lang="ru-RU" sz="4400" dirty="0" smtClean="0"/>
              <a:t>ребенок недостаточно </a:t>
            </a:r>
            <a:r>
              <a:rPr lang="ru-RU" sz="4400" dirty="0"/>
              <a:t>откровенен с Вами или вообще не готов идти на контакт, или Вы не знаете </a:t>
            </a:r>
            <a:r>
              <a:rPr lang="ru-RU" sz="4400" dirty="0" smtClean="0"/>
              <a:t>как поступить </a:t>
            </a:r>
            <a:r>
              <a:rPr lang="ru-RU" sz="4400" dirty="0"/>
              <a:t>в той или иной ситуации — обратитесь к специалисту (телефон доверия, горячая </a:t>
            </a:r>
            <a:r>
              <a:rPr lang="ru-RU" sz="4400" dirty="0" smtClean="0"/>
              <a:t>линия).</a:t>
            </a:r>
            <a:endParaRPr lang="ru-RU" sz="4400" dirty="0"/>
          </a:p>
          <a:p>
            <a:endParaRPr lang="ru-RU" sz="4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910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5865567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588000" cy="419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</a:rPr>
              <a:t>Советы </a:t>
            </a:r>
            <a:r>
              <a:rPr lang="ru-RU" dirty="0">
                <a:solidFill>
                  <a:srgbClr val="C00000"/>
                </a:solidFill>
              </a:rPr>
              <a:t>для родителей </a:t>
            </a:r>
            <a:r>
              <a:rPr lang="ru-RU" dirty="0" smtClean="0">
                <a:solidFill>
                  <a:srgbClr val="C00000"/>
                </a:solidFill>
              </a:rPr>
              <a:t>по безопасности  </a:t>
            </a:r>
            <a:r>
              <a:rPr lang="ru-RU" dirty="0">
                <a:solidFill>
                  <a:srgbClr val="C00000"/>
                </a:solidFill>
              </a:rPr>
              <a:t>в сети  подросткового возраста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56" y="1752600"/>
            <a:ext cx="61554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6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C00000"/>
                </a:solidFill>
              </a:rPr>
              <a:t>Расскажите ребёнку об опасностях, с которыми он может столкнуться в сети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763385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3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C00000"/>
                </a:solidFill>
              </a:rPr>
              <a:t>Покажите ребёнку, что готовы всегда его выслушать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2057400"/>
            <a:ext cx="5676900" cy="378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IMG_2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83"/>
          <a:stretch>
            <a:fillRect/>
          </a:stretch>
        </p:blipFill>
        <p:spPr bwMode="auto">
          <a:xfrm>
            <a:off x="3352800" y="2867114"/>
            <a:ext cx="4114800" cy="30764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1200" y="1447800"/>
            <a:ext cx="6781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Вам на телефон с неизвестного номера пришло смс сообщение о том, что ваш заказ на сумму 9700 рублей оформлен. За всей интересующей информацией предлагают перейти по ссылке. </a:t>
            </a:r>
            <a:endParaRPr lang="ru-RU" dirty="0" smtClean="0"/>
          </a:p>
          <a:p>
            <a:r>
              <a:rPr lang="ru-RU" dirty="0" smtClean="0"/>
              <a:t>Ваши </a:t>
            </a:r>
            <a:r>
              <a:rPr lang="ru-RU" dirty="0"/>
              <a:t>действия?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3759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1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5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C00000"/>
                </a:solidFill>
              </a:rPr>
              <a:t>Используйте надежные пароли</a:t>
            </a:r>
            <a:br>
              <a:rPr lang="ru-RU" sz="3200" dirty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500" y="914400"/>
            <a:ext cx="8763000" cy="1914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Объясните ребёнку, что надёжные пароли способны повысить информационную безопасность в сети.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pc="15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Поясните, что при регистрации на веб-сайте требуется придумать запоминающийся, но в то же время сложный пароль – это поможет снизить риск взлома учетной записи в Интернете.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276600"/>
            <a:ext cx="4191000" cy="279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6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1143000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100" dirty="0" smtClean="0">
                <a:solidFill>
                  <a:srgbClr val="C00000"/>
                </a:solidFill>
              </a:rPr>
              <a:t>Приучите </a:t>
            </a:r>
            <a:r>
              <a:rPr lang="ru-RU" sz="3100" dirty="0">
                <a:solidFill>
                  <a:srgbClr val="C00000"/>
                </a:solidFill>
              </a:rPr>
              <a:t>детей никогда не выдавать личную информацию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9808" y="1417638"/>
            <a:ext cx="8839200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Aft>
                <a:spcPts val="3000"/>
              </a:spcAft>
            </a:pPr>
            <a:r>
              <a:rPr lang="ru-RU" sz="2400" dirty="0">
                <a:ea typeface="Times New Roman" panose="02020603050405020304" pitchFamily="18" charset="0"/>
                <a:cs typeface="Arial" panose="020B0604020202020204" pitchFamily="34" charset="0"/>
              </a:rPr>
              <a:t>Создавая свой профиль в социальных сетях, нужно максимально избегать привязки к «физическому» миру.</a:t>
            </a:r>
            <a:endParaRPr lang="ru-RU" sz="2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09" r="9833"/>
          <a:stretch/>
        </p:blipFill>
        <p:spPr>
          <a:xfrm>
            <a:off x="2743200" y="2819400"/>
            <a:ext cx="55626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66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cap="all" dirty="0" err="1" smtClean="0">
                <a:solidFill>
                  <a:srgbClr val="C00000"/>
                </a:solidFill>
              </a:rPr>
              <a:t>наУЧИТЕ</a:t>
            </a:r>
            <a:r>
              <a:rPr lang="ru-RU" sz="2800" cap="all" dirty="0" smtClean="0">
                <a:solidFill>
                  <a:srgbClr val="C00000"/>
                </a:solidFill>
              </a:rPr>
              <a:t> </a:t>
            </a:r>
            <a:r>
              <a:rPr lang="ru-RU" sz="2800" cap="all" dirty="0" err="1" smtClean="0">
                <a:solidFill>
                  <a:srgbClr val="C00000"/>
                </a:solidFill>
              </a:rPr>
              <a:t>рАзлиЧАТЬ</a:t>
            </a:r>
            <a:r>
              <a:rPr lang="ru-RU" sz="2800" cap="all" dirty="0" smtClean="0">
                <a:solidFill>
                  <a:srgbClr val="C00000"/>
                </a:solidFill>
              </a:rPr>
              <a:t> </a:t>
            </a:r>
            <a:r>
              <a:rPr lang="ru-RU" sz="2800" cap="all" dirty="0">
                <a:solidFill>
                  <a:srgbClr val="C00000"/>
                </a:solidFill>
              </a:rPr>
              <a:t>ПОДДЕЛЬНЫЕ САЙТЫ</a:t>
            </a:r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685799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ru-RU" sz="2000" dirty="0" err="1">
                <a:cs typeface="Arial" panose="020B0604020202020204" pitchFamily="34" charset="0"/>
              </a:rPr>
              <a:t>Фишинг</a:t>
            </a:r>
            <a:r>
              <a:rPr lang="ru-RU" sz="2000" dirty="0">
                <a:cs typeface="Arial" panose="020B0604020202020204" pitchFamily="34" charset="0"/>
              </a:rPr>
              <a:t> — это способ выманивать у человека его данные: логин, название учетной записи и пароль.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276600"/>
            <a:ext cx="3961905" cy="27809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596857"/>
            <a:ext cx="2286000" cy="1444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987" y="2470637"/>
            <a:ext cx="3462413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570038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C00000"/>
                </a:solidFill>
              </a:rPr>
              <a:t>Ограничьте </a:t>
            </a:r>
            <a:r>
              <a:rPr lang="ru-RU" sz="2800" dirty="0">
                <a:solidFill>
                  <a:srgbClr val="C00000"/>
                </a:solidFill>
              </a:rPr>
              <a:t>время использования устройств</a:t>
            </a: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048000"/>
            <a:ext cx="4057143" cy="27523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2400" y="1565889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15" dirty="0">
                <a:solidFill>
                  <a:srgbClr val="3A424D"/>
                </a:solidFill>
                <a:ea typeface="Times New Roman" panose="02020603050405020304" pitchFamily="18" charset="0"/>
              </a:rPr>
              <a:t>Чтобы избежать злоупотребления нахождения ребёнка в сети, важно ограничить время пользования цифровых устройств.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30544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sz="2800" spc="15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Контролируйте деятельность ребёнка онлайн</a:t>
            </a:r>
            <a:endParaRPr lang="ru-RU" sz="2800" dirty="0">
              <a:solidFill>
                <a:srgbClr val="C0000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5240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cs typeface="Arial" panose="020B0604020202020204" pitchFamily="34" charset="0"/>
              </a:rPr>
              <a:t>Приложения родительского контроля – это незаменимый инструмент, позволяющий родителям отслеживать активность ребёнка в Интернете.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57" y="2908995"/>
            <a:ext cx="7536066" cy="365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782762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100" dirty="0" smtClean="0">
                <a:solidFill>
                  <a:srgbClr val="C00000"/>
                </a:solidFill>
              </a:rPr>
              <a:t>Пользуйтесь </a:t>
            </a:r>
            <a:r>
              <a:rPr lang="ru-RU" sz="3100" dirty="0">
                <a:solidFill>
                  <a:srgbClr val="C00000"/>
                </a:solidFill>
              </a:rPr>
              <a:t>лучшими инструментами для обеспечения интернет-безопасности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721993"/>
            <a:ext cx="4572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spc="15" dirty="0">
                <a:solidFill>
                  <a:srgbClr val="3A424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Антивирусное программное обеспечение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90800"/>
            <a:ext cx="3581400" cy="304470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2000" y="27191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VPNs (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виртуальные частные сети)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534130"/>
            <a:ext cx="3622018" cy="238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20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2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9300" y="1371600"/>
            <a:ext cx="6819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 получили СМС или ММС сообщение со ссылкой на скачивание открытки, музыки, картинки или программы?</a:t>
            </a:r>
          </a:p>
        </p:txBody>
      </p:sp>
      <p:pic>
        <p:nvPicPr>
          <p:cNvPr id="6" name="Рисунок 5" descr="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52472" r="47366" b="1945"/>
          <a:stretch/>
        </p:blipFill>
        <p:spPr bwMode="auto">
          <a:xfrm>
            <a:off x="3200400" y="2778300"/>
            <a:ext cx="3435927" cy="32403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24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2" y="-254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3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800" y="1572666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ваш телефон пришло смс сообщение с информацией о проведении выгодной </a:t>
            </a:r>
            <a:r>
              <a:rPr lang="ru-RU" dirty="0" smtClean="0"/>
              <a:t>акции. Как поступите?</a:t>
            </a:r>
            <a:endParaRPr lang="ru-RU" dirty="0"/>
          </a:p>
        </p:txBody>
      </p:sp>
      <p:pic>
        <p:nvPicPr>
          <p:cNvPr id="4100" name="Picture 4" descr="IMG_2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6"/>
          <a:stretch>
            <a:fillRect/>
          </a:stretch>
        </p:blipFill>
        <p:spPr bwMode="auto">
          <a:xfrm>
            <a:off x="3200400" y="2692120"/>
            <a:ext cx="3886200" cy="3240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4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4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59734" r="50000" b="4679"/>
          <a:stretch/>
        </p:blipFill>
        <p:spPr bwMode="auto">
          <a:xfrm>
            <a:off x="3468414" y="2971800"/>
            <a:ext cx="3618186" cy="32766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019300" y="1371600"/>
            <a:ext cx="6819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 решили купить в интернет-магазине  новый мобильный телефон, ноутбук или  фотоаппарат по </a:t>
            </a:r>
            <a:r>
              <a:rPr lang="ru-RU" dirty="0" err="1" smtClean="0"/>
              <a:t>суперпривлекательной</a:t>
            </a:r>
            <a:r>
              <a:rPr lang="ru-RU" dirty="0" smtClean="0"/>
              <a:t> цене.  Магазин просит перечислить предоплату?</a:t>
            </a:r>
          </a:p>
        </p:txBody>
      </p:sp>
    </p:spTree>
    <p:extLst>
      <p:ext uri="{BB962C8B-B14F-4D97-AF65-F5344CB8AC3E}">
        <p14:creationId xmlns:p14="http://schemas.microsoft.com/office/powerpoint/2010/main" val="46674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5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5000" y="1752600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электронной доске объявлений или в социальной сети  вы нашли товар, который давно искали, и стоит он намного дешевле , чем в других местах?</a:t>
            </a:r>
            <a:endParaRPr lang="ru-RU" dirty="0"/>
          </a:p>
        </p:txBody>
      </p:sp>
      <p:pic>
        <p:nvPicPr>
          <p:cNvPr id="6" name="Рисунок 5" descr="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2270" r="47668" b="7723"/>
          <a:stretch/>
        </p:blipFill>
        <p:spPr bwMode="auto">
          <a:xfrm>
            <a:off x="3276600" y="3124200"/>
            <a:ext cx="3581400" cy="296909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341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C00000"/>
                </a:solidFill>
              </a:rPr>
              <a:t>СИТУАЦИЯ 6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3882" y="175522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 хотите приобрести авиабилеты через интернет?</a:t>
            </a:r>
            <a:endParaRPr lang="ru-RU" dirty="0"/>
          </a:p>
        </p:txBody>
      </p:sp>
      <p:pic>
        <p:nvPicPr>
          <p:cNvPr id="6" name="Рисунок 5" descr="Изображе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3475" r="47494" b="52843"/>
          <a:stretch/>
        </p:blipFill>
        <p:spPr bwMode="auto">
          <a:xfrm>
            <a:off x="3352800" y="2895600"/>
            <a:ext cx="3143309" cy="29718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9949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Классификация интернет-угроз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5800" y="1295400"/>
            <a:ext cx="80010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•    </a:t>
            </a:r>
            <a:r>
              <a:rPr lang="ru-RU" i="1" dirty="0"/>
              <a:t>суицид-сайты;  </a:t>
            </a:r>
          </a:p>
          <a:p>
            <a:pPr marL="0" indent="0">
              <a:buNone/>
            </a:pPr>
            <a:r>
              <a:rPr lang="ru-RU" i="1" dirty="0"/>
              <a:t>•    сайты-форумы потенциальных самоубийц и группы смерти;</a:t>
            </a:r>
            <a:br>
              <a:rPr lang="ru-RU" i="1" dirty="0"/>
            </a:br>
            <a:r>
              <a:rPr lang="ru-RU" i="1" dirty="0"/>
              <a:t>•    </a:t>
            </a:r>
            <a:r>
              <a:rPr lang="ru-RU" i="1" dirty="0" err="1"/>
              <a:t>наркосайты</a:t>
            </a:r>
            <a:r>
              <a:rPr lang="ru-RU" i="1" dirty="0"/>
              <a:t> </a:t>
            </a:r>
            <a:r>
              <a:rPr lang="ru-RU" i="1" dirty="0" smtClean="0"/>
              <a:t>;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•    сайты, разжигающие национальную рознь и расовое </a:t>
            </a:r>
            <a:r>
              <a:rPr lang="ru-RU" i="1" dirty="0" smtClean="0"/>
              <a:t>неприятие;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•    сайты порнографической направленности;</a:t>
            </a:r>
            <a:br>
              <a:rPr lang="ru-RU" i="1" dirty="0"/>
            </a:br>
            <a:r>
              <a:rPr lang="ru-RU" i="1" dirty="0"/>
              <a:t>•    сайты знакомств </a:t>
            </a:r>
            <a:r>
              <a:rPr lang="ru-RU" i="1" dirty="0" smtClean="0"/>
              <a:t>;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/>
              <a:t>•    сайты, пропагандирующих экстремизм, насилие и </a:t>
            </a:r>
            <a:r>
              <a:rPr lang="ru-RU" i="1" dirty="0" err="1"/>
              <a:t>девиантные</a:t>
            </a:r>
            <a:r>
              <a:rPr lang="ru-RU" i="1" dirty="0"/>
              <a:t> формы </a:t>
            </a:r>
            <a:r>
              <a:rPr lang="ru-RU" i="1" dirty="0" smtClean="0"/>
              <a:t>поведения, </a:t>
            </a:r>
            <a:r>
              <a:rPr lang="ru-RU" i="1" dirty="0"/>
              <a:t>а также различные виды мошенничества;</a:t>
            </a:r>
            <a:br>
              <a:rPr lang="ru-RU" i="1" dirty="0"/>
            </a:br>
            <a:r>
              <a:rPr lang="ru-RU" i="1" dirty="0"/>
              <a:t>•    </a:t>
            </a:r>
            <a:r>
              <a:rPr lang="ru-RU" i="1" dirty="0" smtClean="0"/>
              <a:t>секты.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20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ПЕРСОНАЛЬНЫЕ ДАННЫЕ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0" t="22947" r="8474"/>
          <a:stretch/>
        </p:blipFill>
        <p:spPr bwMode="auto">
          <a:xfrm>
            <a:off x="4343400" y="3520508"/>
            <a:ext cx="4064876" cy="280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24200"/>
            <a:ext cx="3200400" cy="240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" y="1445752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Самый главный риск общения в социальных сетях – это потеря персональных данных и информации для доступа к аккаунту. </a:t>
            </a:r>
          </a:p>
        </p:txBody>
      </p:sp>
    </p:spTree>
    <p:extLst>
      <p:ext uri="{BB962C8B-B14F-4D97-AF65-F5344CB8AC3E}">
        <p14:creationId xmlns:p14="http://schemas.microsoft.com/office/powerpoint/2010/main" val="41581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04">
      <a:dk1>
        <a:srgbClr val="343434"/>
      </a:dk1>
      <a:lt1>
        <a:srgbClr val="FFFFFF"/>
      </a:lt1>
      <a:dk2>
        <a:srgbClr val="343434"/>
      </a:dk2>
      <a:lt2>
        <a:srgbClr val="1D6FA7"/>
      </a:lt2>
      <a:accent1>
        <a:srgbClr val="0289C6"/>
      </a:accent1>
      <a:accent2>
        <a:srgbClr val="0FB2FD"/>
      </a:accent2>
      <a:accent3>
        <a:srgbClr val="50C8FE"/>
      </a:accent3>
      <a:accent4>
        <a:srgbClr val="6DD9FF"/>
      </a:accent4>
      <a:accent5>
        <a:srgbClr val="017AB2"/>
      </a:accent5>
      <a:accent6>
        <a:srgbClr val="014A6B"/>
      </a:accent6>
      <a:hlink>
        <a:srgbClr val="69CFF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5_Office Theme">
  <a:themeElements>
    <a:clrScheme name="Custom 104">
      <a:dk1>
        <a:srgbClr val="343434"/>
      </a:dk1>
      <a:lt1>
        <a:srgbClr val="FFFFFF"/>
      </a:lt1>
      <a:dk2>
        <a:srgbClr val="343434"/>
      </a:dk2>
      <a:lt2>
        <a:srgbClr val="1D6FA7"/>
      </a:lt2>
      <a:accent1>
        <a:srgbClr val="0289C6"/>
      </a:accent1>
      <a:accent2>
        <a:srgbClr val="0FB2FD"/>
      </a:accent2>
      <a:accent3>
        <a:srgbClr val="50C8FE"/>
      </a:accent3>
      <a:accent4>
        <a:srgbClr val="6DD9FF"/>
      </a:accent4>
      <a:accent5>
        <a:srgbClr val="017AB2"/>
      </a:accent5>
      <a:accent6>
        <a:srgbClr val="014A6B"/>
      </a:accent6>
      <a:hlink>
        <a:srgbClr val="69CFF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2303</TotalTime>
  <Words>545</Words>
  <Application>Microsoft Office PowerPoint</Application>
  <PresentationFormat>Экран (4:3)</PresentationFormat>
  <Paragraphs>54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15_Office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Классификация интернет-угроз </vt:lpstr>
      <vt:lpstr>ПЕРСОНАЛЬНЫЕ ДАННЫЕ</vt:lpstr>
      <vt:lpstr>ТРОЛЛИНГ</vt:lpstr>
      <vt:lpstr>СЕКСТИНГ</vt:lpstr>
      <vt:lpstr>НЕЖЕЛАТЕЛЬНЫЙ КОНТЕНТ</vt:lpstr>
      <vt:lpstr>КИБЕРПРЕСТУПНОСТЬ</vt:lpstr>
      <vt:lpstr>Презентация PowerPoint</vt:lpstr>
      <vt:lpstr>Презентация PowerPoint</vt:lpstr>
      <vt:lpstr>Презентация PowerPoint</vt:lpstr>
      <vt:lpstr> Советы для родителей по безопасности  в сети  подросткового возраста  </vt:lpstr>
      <vt:lpstr>Расскажите ребёнку об опасностях, с которыми он может столкнуться в сети </vt:lpstr>
      <vt:lpstr>Покажите ребёнку, что готовы всегда его выслушать </vt:lpstr>
      <vt:lpstr>Используйте надежные пароли </vt:lpstr>
      <vt:lpstr>Приучите детей никогда не выдавать личную информацию </vt:lpstr>
      <vt:lpstr>наУЧИТЕ рАзлиЧАТЬ ПОДДЕЛЬНЫЕ САЙТЫ </vt:lpstr>
      <vt:lpstr>Ограничьте время использования устройств </vt:lpstr>
      <vt:lpstr>Контролируйте деятельность ребёнка онлайн</vt:lpstr>
      <vt:lpstr>Пользуйтесь лучшими инструментами для обеспечения интернет-безопасности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302</cp:revision>
  <dcterms:created xsi:type="dcterms:W3CDTF">2012-04-26T17:06:14Z</dcterms:created>
  <dcterms:modified xsi:type="dcterms:W3CDTF">2020-11-27T08:46:56Z</dcterms:modified>
</cp:coreProperties>
</file>